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18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EA0B-8175-5B44-90D2-2B5D4014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A75E3-BDE6-214F-84E8-7B9CDDC4A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B6413-4CF6-9147-8BA6-C889C6A2D8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AC50-2C48-0944-A0D3-FF09D8022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4B37D-64FE-E64A-B4DD-1B9F64D2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9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E8356-9027-8548-8FDB-EB0AE05B2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2AC49-A747-2C41-8097-FFB89A39B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3A2C4-2839-5D45-BE6F-29B2BD0D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721D-5C6E-DA40-8120-792CC3E61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7A609-6AFC-FF45-9AC7-889E6A948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4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C9594-2886-9341-8C31-918187649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9716-42AF-904A-AB42-5883F30D0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E97D1-D0D7-1543-9016-B33E760D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F20B2-5292-014B-A534-C185D0D6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BC218-928E-B648-994D-AB2D0DC9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8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4B44-50B8-8C43-BEB6-8422C740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5CC44-5670-4540-8165-E16A9B0AB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E0744-E8C1-EA41-B774-E4F74048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0C005-8458-AE40-B4AB-03441E49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16274-B281-154E-A3E3-8F608183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9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7C08-518A-414A-9E13-4DFEAFBFD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FC4A3-DCA4-B14C-B594-93D3ECCCF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D8EF0-E89F-5644-895E-2220AEE3F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F1F77-5274-474E-947B-550D5AAA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8656D-1CF4-CD45-AAAD-B86FBA298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25F3F-EDDB-D549-8E91-08B75DF4C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BADC4-51EA-5545-BAF0-DCAC93B0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758B0-CCDE-AA4C-B4EF-8BB1E614A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6486E-D4C9-4C48-877B-9D06F0AFB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1DE6E5-697B-0444-A36E-61C7C643B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094758-6F44-1442-AB52-B7DDA458E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F420B9-01AA-D74A-B846-C0684E20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B77FAC-C47D-C740-848F-1182E94F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64A523-BD4A-B841-89E0-90546FAD9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9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0D88-32FB-6343-9FDA-EDBD6BBB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D0D98F-D040-DC4B-9FE8-FE15F2F82F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1194B-8AB9-AA47-883E-EC84E2DC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8ED7E-2B63-9146-9F07-2A07737E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4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3529B9-C1FE-624F-9A05-8C37F793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3CFC1-D24B-F54C-B8F9-A4C6F841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8ECAB-BC1F-1F4B-B8BD-5D233DCB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E1CAD-DD4A-294D-9BD2-F79AA1A5B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4C640-1257-7C4E-BABF-87357BEFE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4965D-72DA-0341-BED9-3AAE5E1AE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A11C8-7AEE-844E-BEB6-30CC7BAB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3C58C-0E1E-5E4E-9A87-3442B6B2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4838C-8E9A-594A-896F-80CFDD0C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1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276D1-5637-914C-9CEF-F47FB785C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4E8C62-317B-6C4A-B0D4-57F69A006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558D6-DCE0-F34A-B13C-B6CE43CEE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7278C-C93C-C845-878A-CBE326EB4B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8E17BC-6AEF-474C-8F73-6A9A14CF3ED7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44BB3-AB1D-A746-A8AE-2788FD4D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85934-6EC0-A646-858F-8FD38E40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EFDE07-F191-0B4B-A653-8F3503AF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58E3ED8-2389-D743-9AB3-393323AB9D8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1501" y="91440"/>
            <a:ext cx="995799" cy="12793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EA5CF3-690D-1B49-BF97-1F0EACA2F48F}"/>
              </a:ext>
            </a:extLst>
          </p:cNvPr>
          <p:cNvSpPr txBox="1"/>
          <p:nvPr userDrawn="1"/>
        </p:nvSpPr>
        <p:spPr>
          <a:xfrm>
            <a:off x="1257300" y="91440"/>
            <a:ext cx="5806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Milestones and Accomplishments through 20 Years</a:t>
            </a:r>
          </a:p>
        </p:txBody>
      </p:sp>
      <p:sp>
        <p:nvSpPr>
          <p:cNvPr id="12" name="Notched Right Arrow 11">
            <a:extLst>
              <a:ext uri="{FF2B5EF4-FFF2-40B4-BE49-F238E27FC236}">
                <a16:creationId xmlns:a16="http://schemas.microsoft.com/office/drawing/2014/main" id="{38772CF5-7C15-4646-8A19-2C74E679BA84}"/>
              </a:ext>
            </a:extLst>
          </p:cNvPr>
          <p:cNvSpPr/>
          <p:nvPr userDrawn="1"/>
        </p:nvSpPr>
        <p:spPr>
          <a:xfrm>
            <a:off x="438150" y="4617720"/>
            <a:ext cx="11315700" cy="2148840"/>
          </a:xfrm>
          <a:prstGeom prst="notchedRightArrow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16DDD1-8D3A-C648-BEED-4C9C6573940C}"/>
              </a:ext>
            </a:extLst>
          </p:cNvPr>
          <p:cNvSpPr/>
          <p:nvPr userDrawn="1"/>
        </p:nvSpPr>
        <p:spPr>
          <a:xfrm>
            <a:off x="1584481" y="5234940"/>
            <a:ext cx="9144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67CD097-8DBB-714F-9D65-A66AE19C8484}"/>
              </a:ext>
            </a:extLst>
          </p:cNvPr>
          <p:cNvSpPr/>
          <p:nvPr userDrawn="1"/>
        </p:nvSpPr>
        <p:spPr>
          <a:xfrm>
            <a:off x="5185578" y="5234940"/>
            <a:ext cx="9144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014805C-4F67-0C43-B2B0-9ED240DB6190}"/>
              </a:ext>
            </a:extLst>
          </p:cNvPr>
          <p:cNvSpPr/>
          <p:nvPr userDrawn="1"/>
        </p:nvSpPr>
        <p:spPr>
          <a:xfrm>
            <a:off x="8786675" y="5234940"/>
            <a:ext cx="9144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9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toc/17441617/2008/46/2" TargetMode="External"/><Relationship Id="rId2" Type="http://schemas.openxmlformats.org/officeDocument/2006/relationships/hyperlink" Target="https://scholarworks.law.ubalt.edu/cgi/viewcontent.cgi?referer=http://scholar.google.com/&amp;httpsredir=1&amp;article=1110&amp;context=all_fa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ubalt.edu/centers/cfcc/newsandevents/otherconferencesandsymposia/Families%20Matter%20Initiative.cf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ubalt.edu/centers/cfcc/pdfs/FamiliesMatterReport-UpdatedJune2014-FINAL08-04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works.law.ubalt.edu/cgi/viewcontent.cgi?article=1929&amp;context=all_fac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95D803C-046F-AA48-94C8-E03E3839D8E3}"/>
              </a:ext>
            </a:extLst>
          </p:cNvPr>
          <p:cNvSpPr txBox="1"/>
          <p:nvPr/>
        </p:nvSpPr>
        <p:spPr>
          <a:xfrm>
            <a:off x="1593990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2C21C-4A52-E34C-8B0F-85AE6F804095}"/>
              </a:ext>
            </a:extLst>
          </p:cNvPr>
          <p:cNvSpPr txBox="1"/>
          <p:nvPr/>
        </p:nvSpPr>
        <p:spPr>
          <a:xfrm>
            <a:off x="5197382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12B07B-D55B-0841-956C-59DFBA971C30}"/>
              </a:ext>
            </a:extLst>
          </p:cNvPr>
          <p:cNvSpPr txBox="1"/>
          <p:nvPr/>
        </p:nvSpPr>
        <p:spPr>
          <a:xfrm>
            <a:off x="8823922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A353B9-B3AD-C144-8748-83BD19D7A5B5}"/>
              </a:ext>
            </a:extLst>
          </p:cNvPr>
          <p:cNvSpPr txBox="1"/>
          <p:nvPr/>
        </p:nvSpPr>
        <p:spPr>
          <a:xfrm>
            <a:off x="1084704" y="2909434"/>
            <a:ext cx="1932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Center for Families, Children and the Courts established, August 2000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81A75F-78C2-D24B-AD6E-B406F1475FC4}"/>
              </a:ext>
            </a:extLst>
          </p:cNvPr>
          <p:cNvSpPr txBox="1"/>
          <p:nvPr/>
        </p:nvSpPr>
        <p:spPr>
          <a:xfrm>
            <a:off x="4478771" y="1678328"/>
            <a:ext cx="2340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Consulted on the creation of unified family courts </a:t>
            </a:r>
            <a:r>
              <a:rPr lang="en-US" sz="1600" dirty="0">
                <a:latin typeface="+mj-lt"/>
              </a:rPr>
              <a:t>in the District of Columbia, Florida and California, including drafting Congressionally mandated legislation establishing a family court in the D.C. court system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A54EB2-7163-4A4D-87D4-02B108B8CA11}"/>
              </a:ext>
            </a:extLst>
          </p:cNvPr>
          <p:cNvSpPr txBox="1"/>
          <p:nvPr/>
        </p:nvSpPr>
        <p:spPr>
          <a:xfrm>
            <a:off x="8280228" y="2416992"/>
            <a:ext cx="1932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Provided technical assistance to a unified family court </a:t>
            </a:r>
            <a:r>
              <a:rPr lang="en-US" sz="1600" dirty="0">
                <a:latin typeface="+mj-lt"/>
              </a:rPr>
              <a:t>pilot site in Lackawanna County, Pennsylvania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FDE16F-4011-254C-A72F-EFD1D0B621F0}"/>
              </a:ext>
            </a:extLst>
          </p:cNvPr>
          <p:cNvCxnSpPr>
            <a:cxnSpLocks/>
          </p:cNvCxnSpPr>
          <p:nvPr/>
        </p:nvCxnSpPr>
        <p:spPr>
          <a:xfrm>
            <a:off x="2042085" y="4074288"/>
            <a:ext cx="0" cy="114589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F18D501-DE2C-0B4C-88BD-5A6F482D35C8}"/>
              </a:ext>
            </a:extLst>
          </p:cNvPr>
          <p:cNvCxnSpPr>
            <a:cxnSpLocks/>
          </p:cNvCxnSpPr>
          <p:nvPr/>
        </p:nvCxnSpPr>
        <p:spPr>
          <a:xfrm>
            <a:off x="9261986" y="4074288"/>
            <a:ext cx="0" cy="114589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C1EB91C-E67A-3E4E-BF60-EEC933962ECA}"/>
              </a:ext>
            </a:extLst>
          </p:cNvPr>
          <p:cNvCxnSpPr>
            <a:cxnSpLocks/>
          </p:cNvCxnSpPr>
          <p:nvPr/>
        </p:nvCxnSpPr>
        <p:spPr>
          <a:xfrm>
            <a:off x="5648952" y="4074288"/>
            <a:ext cx="0" cy="114589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9939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1B9CCE-C7E4-EE4E-9D77-54E895436AD7}"/>
              </a:ext>
            </a:extLst>
          </p:cNvPr>
          <p:cNvSpPr txBox="1"/>
          <p:nvPr/>
        </p:nvSpPr>
        <p:spPr>
          <a:xfrm>
            <a:off x="1599241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CA096-4471-B943-B59A-E5F9F7578E0A}"/>
              </a:ext>
            </a:extLst>
          </p:cNvPr>
          <p:cNvSpPr txBox="1"/>
          <p:nvPr/>
        </p:nvSpPr>
        <p:spPr>
          <a:xfrm>
            <a:off x="8806943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495325-0EEF-A749-B80B-389922FE8BB2}"/>
              </a:ext>
            </a:extLst>
          </p:cNvPr>
          <p:cNvSpPr txBox="1"/>
          <p:nvPr/>
        </p:nvSpPr>
        <p:spPr>
          <a:xfrm>
            <a:off x="5200468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EBAC11-C27F-5D43-8B5F-8277E089B113}"/>
              </a:ext>
            </a:extLst>
          </p:cNvPr>
          <p:cNvSpPr txBox="1"/>
          <p:nvPr/>
        </p:nvSpPr>
        <p:spPr>
          <a:xfrm>
            <a:off x="7983750" y="741748"/>
            <a:ext cx="2534856" cy="41857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Launched the CFCC Truancy Court Program in five schools in Baltimore City during the </a:t>
            </a:r>
            <a:br>
              <a:rPr lang="en-US" sz="1400" dirty="0">
                <a:solidFill>
                  <a:schemeClr val="accent1"/>
                </a:solidFill>
              </a:rPr>
            </a:br>
            <a:r>
              <a:rPr lang="en-US" sz="1400" dirty="0">
                <a:solidFill>
                  <a:schemeClr val="accent1"/>
                </a:solidFill>
              </a:rPr>
              <a:t>2004 –2005 school year, </a:t>
            </a:r>
            <a:r>
              <a:rPr lang="en-US" sz="1400" dirty="0">
                <a:latin typeface="+mj-lt"/>
              </a:rPr>
              <a:t>with support from the Charles Crane Family Foundation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Established the CFCC Student Fellows Program </a:t>
            </a:r>
            <a:r>
              <a:rPr lang="en-US" sz="1400" dirty="0">
                <a:latin typeface="+mj-lt"/>
              </a:rPr>
              <a:t>for 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University of Baltimore School of Law students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Convened a statewide conference on substance abuse and addition in family courts, </a:t>
            </a:r>
            <a:r>
              <a:rPr lang="en-US" sz="1400" dirty="0">
                <a:latin typeface="+mj-lt"/>
              </a:rPr>
              <a:t>funded by the Maryland Administrative Office of the Courts and Open Society Institute-Baltimore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9C1C41-EAF8-7E42-B372-30D0546E0ADB}"/>
              </a:ext>
            </a:extLst>
          </p:cNvPr>
          <p:cNvSpPr txBox="1"/>
          <p:nvPr/>
        </p:nvSpPr>
        <p:spPr>
          <a:xfrm>
            <a:off x="720443" y="1388079"/>
            <a:ext cx="2641904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Evaluated case management systems and developed performance standards </a:t>
            </a:r>
            <a:r>
              <a:rPr lang="en-US" sz="1400" dirty="0">
                <a:latin typeface="+mj-lt"/>
              </a:rPr>
              <a:t>for the Michigan Judicial Circuit Court Family Division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Consulted with the American Bar Association </a:t>
            </a:r>
            <a:r>
              <a:rPr lang="en-US" sz="1400" dirty="0">
                <a:latin typeface="+mj-lt"/>
              </a:rPr>
              <a:t>on truancy prevention and the </a:t>
            </a:r>
            <a:r>
              <a:rPr lang="en-US" sz="1400" i="1" dirty="0">
                <a:latin typeface="+mj-lt"/>
              </a:rPr>
              <a:t>Judicial Independence in Family Courts</a:t>
            </a:r>
            <a:r>
              <a:rPr lang="en-US" sz="1400" dirty="0">
                <a:latin typeface="+mj-lt"/>
              </a:rPr>
              <a:t> white paper project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Developed </a:t>
            </a:r>
            <a:r>
              <a:rPr lang="en-US" sz="1400" i="1" dirty="0">
                <a:solidFill>
                  <a:schemeClr val="accent1"/>
                </a:solidFill>
              </a:rPr>
              <a:t>Performance Standards and Measures for Maryland’s</a:t>
            </a:r>
            <a:br>
              <a:rPr lang="en-US" sz="1400" i="1" dirty="0">
                <a:solidFill>
                  <a:schemeClr val="accent1"/>
                </a:solidFill>
              </a:rPr>
            </a:br>
            <a:r>
              <a:rPr lang="en-US" sz="1400" i="1" dirty="0">
                <a:solidFill>
                  <a:schemeClr val="accent1"/>
                </a:solidFill>
              </a:rPr>
              <a:t>Family Divisions</a:t>
            </a:r>
            <a:r>
              <a:rPr lang="en-US" sz="1400" dirty="0">
                <a:solidFill>
                  <a:schemeClr val="accent1"/>
                </a:solidFill>
              </a:rPr>
              <a:t> with the </a:t>
            </a:r>
            <a:br>
              <a:rPr lang="en-US" sz="1400" dirty="0">
                <a:solidFill>
                  <a:schemeClr val="accent1"/>
                </a:solidFill>
              </a:rPr>
            </a:br>
            <a:r>
              <a:rPr lang="en-US" sz="1400" dirty="0">
                <a:solidFill>
                  <a:schemeClr val="accent1"/>
                </a:solidFill>
              </a:rPr>
              <a:t>Maryland Judiciary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86BC95-D229-2246-9E76-50E181BFCDE6}"/>
              </a:ext>
            </a:extLst>
          </p:cNvPr>
          <p:cNvSpPr txBox="1"/>
          <p:nvPr/>
        </p:nvSpPr>
        <p:spPr>
          <a:xfrm>
            <a:off x="4434958" y="1967695"/>
            <a:ext cx="24075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Conducted an in-depth survey of Maryland circuit court judges and magistrates </a:t>
            </a:r>
            <a:r>
              <a:rPr lang="en-US" sz="1400" dirty="0">
                <a:latin typeface="+mj-lt"/>
              </a:rPr>
              <a:t>to determine and recommend ways the Maryland Department of Juvenile Services and the judiciary could improve processes and performance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BEB8F5-F596-F344-AEC1-FCBBFA8B7D9A}"/>
              </a:ext>
            </a:extLst>
          </p:cNvPr>
          <p:cNvCxnSpPr>
            <a:cxnSpLocks/>
          </p:cNvCxnSpPr>
          <p:nvPr/>
        </p:nvCxnSpPr>
        <p:spPr>
          <a:xfrm>
            <a:off x="5638725" y="3999020"/>
            <a:ext cx="0" cy="122116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EE82FD-5BB2-C14A-9912-3A17691FDF85}"/>
              </a:ext>
            </a:extLst>
          </p:cNvPr>
          <p:cNvCxnSpPr>
            <a:cxnSpLocks/>
          </p:cNvCxnSpPr>
          <p:nvPr/>
        </p:nvCxnSpPr>
        <p:spPr>
          <a:xfrm>
            <a:off x="2041395" y="4927509"/>
            <a:ext cx="0" cy="28771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8344D18-0232-1D45-9EA5-76D3E6B87249}"/>
              </a:ext>
            </a:extLst>
          </p:cNvPr>
          <p:cNvCxnSpPr>
            <a:cxnSpLocks/>
          </p:cNvCxnSpPr>
          <p:nvPr/>
        </p:nvCxnSpPr>
        <p:spPr>
          <a:xfrm>
            <a:off x="9251178" y="4927509"/>
            <a:ext cx="0" cy="28771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0097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8CDC02-EC22-E249-BAF7-C3DBB06E51E8}"/>
              </a:ext>
            </a:extLst>
          </p:cNvPr>
          <p:cNvSpPr txBox="1"/>
          <p:nvPr/>
        </p:nvSpPr>
        <p:spPr>
          <a:xfrm>
            <a:off x="1605565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855364-9BDA-6C42-8F4E-8279BE08F331}"/>
              </a:ext>
            </a:extLst>
          </p:cNvPr>
          <p:cNvSpPr txBox="1"/>
          <p:nvPr/>
        </p:nvSpPr>
        <p:spPr>
          <a:xfrm>
            <a:off x="5180481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43C312-491A-DD4B-8416-D5AB99C7E0C4}"/>
              </a:ext>
            </a:extLst>
          </p:cNvPr>
          <p:cNvSpPr txBox="1"/>
          <p:nvPr/>
        </p:nvSpPr>
        <p:spPr>
          <a:xfrm>
            <a:off x="8813270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1B342A-1C4D-AB48-A906-9438A2A6255F}"/>
              </a:ext>
            </a:extLst>
          </p:cNvPr>
          <p:cNvSpPr txBox="1"/>
          <p:nvPr/>
        </p:nvSpPr>
        <p:spPr>
          <a:xfrm>
            <a:off x="7732360" y="1228396"/>
            <a:ext cx="3016645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Launched the first Urban Child Symposium (UCS), </a:t>
            </a:r>
            <a:r>
              <a:rPr lang="en-US" sz="1400" dirty="0">
                <a:latin typeface="+mj-lt"/>
              </a:rPr>
              <a:t>an annual conference on significant challenges facing urban children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latin typeface="+mj-lt"/>
              </a:rPr>
              <a:t>Consulted with the Maryland Administrative Office of the Courts on parent education programs, child custody evaluations and supervised visitation and monitored exchange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latin typeface="+mj-lt"/>
              </a:rPr>
              <a:t>Guest Edited a </a:t>
            </a:r>
            <a:r>
              <a:rPr lang="en-US" sz="1400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Special Issue of Family Court Review on Substance Abuse and Addiction in Family Courts</a:t>
            </a:r>
            <a:r>
              <a:rPr lang="en-US" sz="1400" dirty="0">
                <a:latin typeface="+mj-lt"/>
              </a:rPr>
              <a:t> featuring outcomes of findings from 2005 conference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00ED4A-897B-C343-B4EB-DBC4DB0BE832}"/>
              </a:ext>
            </a:extLst>
          </p:cNvPr>
          <p:cNvSpPr txBox="1"/>
          <p:nvPr/>
        </p:nvSpPr>
        <p:spPr>
          <a:xfrm>
            <a:off x="795337" y="1874726"/>
            <a:ext cx="251170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Co-hosted with the American Bar Association and co-authored the final report for </a:t>
            </a:r>
            <a:r>
              <a:rPr lang="en-US" sz="1400" dirty="0">
                <a:solidFill>
                  <a:schemeClr val="accent1"/>
                </a:solidFill>
              </a:rPr>
              <a:t>the national summit: </a:t>
            </a:r>
            <a:r>
              <a:rPr lang="en-US" sz="1400" i="1" dirty="0">
                <a:solidFill>
                  <a:schemeClr val="accent1"/>
                </a:solidFill>
              </a:rPr>
              <a:t>Unified Family Courts: Serving Children and Families Efficiently, Effectively and Responsibly</a:t>
            </a:r>
            <a:br>
              <a:rPr lang="en-US" sz="1400" i="1" dirty="0">
                <a:solidFill>
                  <a:schemeClr val="accent1"/>
                </a:solidFill>
              </a:rPr>
            </a:br>
            <a:endParaRPr lang="en-US" sz="1400" dirty="0">
              <a:solidFill>
                <a:schemeClr val="accent1"/>
              </a:solidFill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Published the first issue of the </a:t>
            </a:r>
            <a:r>
              <a:rPr lang="en-US" sz="1400" i="1" dirty="0">
                <a:solidFill>
                  <a:schemeClr val="accent1"/>
                </a:solidFill>
              </a:rPr>
              <a:t>Unified Family Court Connection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>
                <a:latin typeface="+mj-lt"/>
              </a:rPr>
              <a:t>the nation’s only newsletter devoted to unified family court topics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384398-B399-2341-9FB3-E638590D0C1A}"/>
              </a:ext>
            </a:extLst>
          </p:cNvPr>
          <p:cNvSpPr txBox="1"/>
          <p:nvPr/>
        </p:nvSpPr>
        <p:spPr>
          <a:xfrm>
            <a:off x="4355167" y="1456355"/>
            <a:ext cx="25650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Convened a roundtable on a comprehensive approach to truancy in the City of Baltimore</a:t>
            </a:r>
            <a:br>
              <a:rPr lang="en-US" sz="1400" dirty="0">
                <a:latin typeface="+mj-lt"/>
              </a:rPr>
            </a:br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Conducted a New Mexico Training on unified family courts </a:t>
            </a:r>
            <a:r>
              <a:rPr lang="en-US" sz="1400" dirty="0">
                <a:latin typeface="+mj-lt"/>
              </a:rPr>
              <a:t>and provided technical assistance and a workshop for the Shelby County Family Court Task Force in Memphis, Tennessee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Guest edited a </a:t>
            </a: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Special Issue of Family Court Review on Unified Family Courts</a:t>
            </a:r>
            <a:endParaRPr lang="en-US" sz="1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091BC0-017E-5F44-852A-8C99BC2F71A1}"/>
              </a:ext>
            </a:extLst>
          </p:cNvPr>
          <p:cNvCxnSpPr/>
          <p:nvPr/>
        </p:nvCxnSpPr>
        <p:spPr>
          <a:xfrm>
            <a:off x="2051190" y="4750462"/>
            <a:ext cx="0" cy="4745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2237C9A-92FE-6746-96E1-46E3A2EE070A}"/>
              </a:ext>
            </a:extLst>
          </p:cNvPr>
          <p:cNvCxnSpPr/>
          <p:nvPr/>
        </p:nvCxnSpPr>
        <p:spPr>
          <a:xfrm>
            <a:off x="9240683" y="4767826"/>
            <a:ext cx="0" cy="4745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2612B6B-331B-CE44-B1C6-6CF8E18A532F}"/>
              </a:ext>
            </a:extLst>
          </p:cNvPr>
          <p:cNvCxnSpPr/>
          <p:nvPr/>
        </p:nvCxnSpPr>
        <p:spPr>
          <a:xfrm>
            <a:off x="5637681" y="4767826"/>
            <a:ext cx="0" cy="4745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80179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1B9CCE-C7E4-EE4E-9D77-54E895436AD7}"/>
              </a:ext>
            </a:extLst>
          </p:cNvPr>
          <p:cNvSpPr txBox="1"/>
          <p:nvPr/>
        </p:nvSpPr>
        <p:spPr>
          <a:xfrm>
            <a:off x="1593450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495325-0EEF-A749-B80B-389922FE8BB2}"/>
              </a:ext>
            </a:extLst>
          </p:cNvPr>
          <p:cNvSpPr txBox="1"/>
          <p:nvPr/>
        </p:nvSpPr>
        <p:spPr>
          <a:xfrm>
            <a:off x="5201857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DCA185-F5BC-FC49-8257-ED50DCAFF226}"/>
              </a:ext>
            </a:extLst>
          </p:cNvPr>
          <p:cNvSpPr txBox="1"/>
          <p:nvPr/>
        </p:nvSpPr>
        <p:spPr>
          <a:xfrm>
            <a:off x="8810264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40394-AEDE-A64C-80AC-DBE124A2B098}"/>
              </a:ext>
            </a:extLst>
          </p:cNvPr>
          <p:cNvSpPr txBox="1"/>
          <p:nvPr/>
        </p:nvSpPr>
        <p:spPr>
          <a:xfrm>
            <a:off x="8015470" y="2002420"/>
            <a:ext cx="2430684" cy="24622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Presented at the National Leadership Summit on School-Justice Partnerships in New York City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latin typeface="+mj-lt"/>
              </a:rPr>
              <a:t>CFCC’s Truancy Court Program </a:t>
            </a:r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recognized as a Bright Idea </a:t>
            </a:r>
            <a:r>
              <a:rPr lang="en-US" sz="1400" dirty="0">
                <a:latin typeface="+mj-lt"/>
              </a:rPr>
              <a:t>by the Ash Center for Democratic Governance at the Harvard Kennedy School of Government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4670F3-DF28-B74C-BA63-9CC113001F49}"/>
              </a:ext>
            </a:extLst>
          </p:cNvPr>
          <p:cNvSpPr txBox="1"/>
          <p:nvPr/>
        </p:nvSpPr>
        <p:spPr>
          <a:xfrm>
            <a:off x="519661" y="1413896"/>
            <a:ext cx="3040768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Expanded the Truancy Court Program </a:t>
            </a:r>
            <a:r>
              <a:rPr lang="en-US" sz="1400" dirty="0">
                <a:latin typeface="+mj-lt"/>
              </a:rPr>
              <a:t>to Anne Arundel County and Montgomery County, with federal funds, continuing support from the Maryland Administrative Office of the Courts, and private foundations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Convened the </a:t>
            </a:r>
            <a:r>
              <a:rPr lang="en-US" sz="14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Families Matter Symposium</a:t>
            </a:r>
            <a:r>
              <a:rPr lang="en-US" sz="1400" dirty="0">
                <a:latin typeface="+mj-lt"/>
              </a:rPr>
              <a:t>, focused on developing solutions to improve the practice of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family law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Published the </a:t>
            </a:r>
            <a:r>
              <a:rPr lang="en-US" sz="1400" i="1" dirty="0">
                <a:solidFill>
                  <a:schemeClr val="accent1"/>
                </a:solidFill>
              </a:rPr>
              <a:t>Truancy Court Program Toolkit and Mentor Manual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>
                <a:latin typeface="+mj-lt"/>
              </a:rPr>
              <a:t>making the center’s truancy prevention expertise available to communities nationwide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30E7C-340F-5340-9983-72E7FCB7D3D0}"/>
              </a:ext>
            </a:extLst>
          </p:cNvPr>
          <p:cNvSpPr txBox="1"/>
          <p:nvPr/>
        </p:nvSpPr>
        <p:spPr>
          <a:xfrm>
            <a:off x="4518950" y="2645002"/>
            <a:ext cx="2233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Published the first edition of </a:t>
            </a:r>
            <a:r>
              <a:rPr lang="en-US" sz="1600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Benchbook</a:t>
            </a:r>
            <a:r>
              <a:rPr lang="en-US" sz="1600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Addiction and Substance Abuse for Family Courts</a:t>
            </a:r>
            <a:endParaRPr lang="en-US" sz="16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52F4B7-1475-B04F-AF3C-1AC7E13E4F0A}"/>
              </a:ext>
            </a:extLst>
          </p:cNvPr>
          <p:cNvCxnSpPr/>
          <p:nvPr/>
        </p:nvCxnSpPr>
        <p:spPr>
          <a:xfrm>
            <a:off x="5635907" y="3727048"/>
            <a:ext cx="0" cy="150470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51EC37-D9A3-8145-A22C-278C874472D8}"/>
              </a:ext>
            </a:extLst>
          </p:cNvPr>
          <p:cNvCxnSpPr>
            <a:cxnSpLocks/>
          </p:cNvCxnSpPr>
          <p:nvPr/>
        </p:nvCxnSpPr>
        <p:spPr>
          <a:xfrm>
            <a:off x="9234669" y="4464633"/>
            <a:ext cx="0" cy="7671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2B7080-5704-104F-AFE3-7D07AF0F4621}"/>
              </a:ext>
            </a:extLst>
          </p:cNvPr>
          <p:cNvCxnSpPr>
            <a:cxnSpLocks/>
          </p:cNvCxnSpPr>
          <p:nvPr/>
        </p:nvCxnSpPr>
        <p:spPr>
          <a:xfrm>
            <a:off x="2041002" y="4848195"/>
            <a:ext cx="0" cy="39387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9186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1B9CCE-C7E4-EE4E-9D77-54E895436AD7}"/>
              </a:ext>
            </a:extLst>
          </p:cNvPr>
          <p:cNvSpPr txBox="1"/>
          <p:nvPr/>
        </p:nvSpPr>
        <p:spPr>
          <a:xfrm>
            <a:off x="1592714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CA096-4471-B943-B59A-E5F9F7578E0A}"/>
              </a:ext>
            </a:extLst>
          </p:cNvPr>
          <p:cNvSpPr txBox="1"/>
          <p:nvPr/>
        </p:nvSpPr>
        <p:spPr>
          <a:xfrm>
            <a:off x="8805210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495325-0EEF-A749-B80B-389922FE8BB2}"/>
              </a:ext>
            </a:extLst>
          </p:cNvPr>
          <p:cNvSpPr txBox="1"/>
          <p:nvPr/>
        </p:nvSpPr>
        <p:spPr>
          <a:xfrm>
            <a:off x="5198962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2960A8-BD9F-2D48-B8E1-20FD23895801}"/>
              </a:ext>
            </a:extLst>
          </p:cNvPr>
          <p:cNvSpPr txBox="1"/>
          <p:nvPr/>
        </p:nvSpPr>
        <p:spPr>
          <a:xfrm>
            <a:off x="1115029" y="1824269"/>
            <a:ext cx="22069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Renamed the </a:t>
            </a:r>
            <a:r>
              <a:rPr lang="en-US" sz="16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Sayra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Neil </a:t>
            </a:r>
            <a:r>
              <a:rPr lang="en-US" sz="16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Meyerhoff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Center for Families, Children and the Courts</a:t>
            </a:r>
          </a:p>
          <a:p>
            <a:pPr algn="ctr"/>
            <a:endParaRPr lang="en-US" sz="16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Moved to the new John and Frances </a:t>
            </a:r>
            <a:r>
              <a:rPr lang="en-US" sz="16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Angelos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Law Center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83F6F0-3160-F84D-8B12-23539D7C8AD0}"/>
              </a:ext>
            </a:extLst>
          </p:cNvPr>
          <p:cNvSpPr txBox="1"/>
          <p:nvPr/>
        </p:nvSpPr>
        <p:spPr>
          <a:xfrm>
            <a:off x="4562353" y="1680257"/>
            <a:ext cx="23593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  <a:latin typeface="+mj-lt"/>
              </a:rPr>
              <a:t>Published </a:t>
            </a:r>
            <a:r>
              <a:rPr lang="en-US" sz="1600" i="1" dirty="0">
                <a:solidFill>
                  <a:schemeClr val="accent1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Families Matter: Recommendations to Improve Outcomes for Children and Families in Court</a:t>
            </a:r>
            <a:r>
              <a:rPr lang="en-US" sz="1600" dirty="0">
                <a:solidFill>
                  <a:schemeClr val="accent1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sz="1600" i="1" dirty="0">
                <a:solidFill>
                  <a:schemeClr val="accent1"/>
                </a:solidFill>
                <a:latin typeface="+mj-lt"/>
              </a:rPr>
              <a:t>, </a:t>
            </a:r>
            <a:r>
              <a:rPr lang="en-US" sz="1600" dirty="0">
                <a:latin typeface="+mj-lt"/>
              </a:rPr>
              <a:t>a report based on the Families Matter Symposium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A27565-3928-3A48-A509-B93ABE558972}"/>
              </a:ext>
            </a:extLst>
          </p:cNvPr>
          <p:cNvSpPr txBox="1"/>
          <p:nvPr/>
        </p:nvSpPr>
        <p:spPr>
          <a:xfrm>
            <a:off x="7782045" y="837700"/>
            <a:ext cx="313288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Partnered with the Maryland Department of Juvenile Services to focus on DJS-involved youth </a:t>
            </a:r>
            <a:r>
              <a:rPr lang="en-US" sz="1400" dirty="0">
                <a:latin typeface="+mj-lt"/>
              </a:rPr>
              <a:t>who participate in the CFCC Truancy Court Program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Montgomery County, Maryland, Truancy Prevention Program launched in 12 public schools</a:t>
            </a:r>
            <a:r>
              <a:rPr lang="en-US" sz="1400" dirty="0">
                <a:latin typeface="+mj-lt"/>
              </a:rPr>
              <a:t>, coordinated by former CFCC Student Fellow </a:t>
            </a:r>
            <a:r>
              <a:rPr lang="en-US" sz="1400" dirty="0" err="1">
                <a:latin typeface="+mj-lt"/>
              </a:rPr>
              <a:t>Rexanah</a:t>
            </a:r>
            <a:r>
              <a:rPr lang="en-US" sz="1400" dirty="0">
                <a:latin typeface="+mj-lt"/>
              </a:rPr>
              <a:t> Wyse</a:t>
            </a:r>
          </a:p>
          <a:p>
            <a:pPr algn="ctr"/>
            <a:endParaRPr lang="en-US" sz="1400" dirty="0">
              <a:latin typeface="+mj-lt"/>
            </a:endParaRPr>
          </a:p>
          <a:p>
            <a:pPr algn="ctr"/>
            <a:r>
              <a:rPr lang="en-US" sz="1400" dirty="0">
                <a:latin typeface="+mj-lt"/>
              </a:rPr>
              <a:t>Co-hosted with the National Family Resiliency Center </a:t>
            </a:r>
            <a:r>
              <a:rPr lang="en-US" sz="1400" i="1" dirty="0">
                <a:latin typeface="+mj-lt"/>
              </a:rPr>
              <a:t>Family Transitions: Issues, Solutions and Policies</a:t>
            </a:r>
            <a:r>
              <a:rPr lang="en-US" sz="1400" dirty="0">
                <a:latin typeface="+mj-lt"/>
              </a:rPr>
              <a:t> conference and collaborated with the Maryland Administrative Office of the Courts to present </a:t>
            </a:r>
            <a:r>
              <a:rPr lang="en-US" sz="1400" i="1" dirty="0">
                <a:latin typeface="+mj-lt"/>
              </a:rPr>
              <a:t>Maryland’s Family Justice System: A Symposium</a:t>
            </a:r>
            <a:endParaRPr lang="en-US" sz="1400" dirty="0"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08D6D0-800C-B742-A753-1B01AF68395B}"/>
              </a:ext>
            </a:extLst>
          </p:cNvPr>
          <p:cNvCxnSpPr>
            <a:cxnSpLocks/>
          </p:cNvCxnSpPr>
          <p:nvPr/>
        </p:nvCxnSpPr>
        <p:spPr>
          <a:xfrm>
            <a:off x="5635907" y="3496139"/>
            <a:ext cx="0" cy="173561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4C7A3B-2DB2-4243-A8A5-DD4CEF66796C}"/>
              </a:ext>
            </a:extLst>
          </p:cNvPr>
          <p:cNvCxnSpPr>
            <a:cxnSpLocks/>
          </p:cNvCxnSpPr>
          <p:nvPr/>
        </p:nvCxnSpPr>
        <p:spPr>
          <a:xfrm>
            <a:off x="9237563" y="4592574"/>
            <a:ext cx="0" cy="65139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ABAC44-12EC-4E44-8123-2F8F436D64CB}"/>
              </a:ext>
            </a:extLst>
          </p:cNvPr>
          <p:cNvCxnSpPr>
            <a:cxnSpLocks/>
          </p:cNvCxnSpPr>
          <p:nvPr/>
        </p:nvCxnSpPr>
        <p:spPr>
          <a:xfrm>
            <a:off x="2040039" y="3958542"/>
            <a:ext cx="0" cy="12732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50650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1B9CCE-C7E4-EE4E-9D77-54E895436AD7}"/>
              </a:ext>
            </a:extLst>
          </p:cNvPr>
          <p:cNvSpPr txBox="1"/>
          <p:nvPr/>
        </p:nvSpPr>
        <p:spPr>
          <a:xfrm>
            <a:off x="1601161" y="5510784"/>
            <a:ext cx="91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CA096-4471-B943-B59A-E5F9F7578E0A}"/>
              </a:ext>
            </a:extLst>
          </p:cNvPr>
          <p:cNvSpPr txBox="1"/>
          <p:nvPr/>
        </p:nvSpPr>
        <p:spPr>
          <a:xfrm>
            <a:off x="5208606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DCA185-F5BC-FC49-8257-ED50DCAFF226}"/>
              </a:ext>
            </a:extLst>
          </p:cNvPr>
          <p:cNvSpPr txBox="1"/>
          <p:nvPr/>
        </p:nvSpPr>
        <p:spPr>
          <a:xfrm>
            <a:off x="8804475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7DA82E-D23D-2D43-8B8B-3E54B81CD145}"/>
              </a:ext>
            </a:extLst>
          </p:cNvPr>
          <p:cNvSpPr txBox="1"/>
          <p:nvPr/>
        </p:nvSpPr>
        <p:spPr>
          <a:xfrm>
            <a:off x="984820" y="1908785"/>
            <a:ext cx="20834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Published </a:t>
            </a:r>
            <a:r>
              <a:rPr lang="en-US" sz="1600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</a:t>
            </a:r>
            <a:r>
              <a:rPr lang="en-US" sz="1600" dirty="0">
                <a:solidFill>
                  <a:schemeClr val="accent1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Maryland Family Divisions Are a Model for Change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,” </a:t>
            </a:r>
            <a:r>
              <a:rPr lang="en-US" sz="1600" dirty="0">
                <a:latin typeface="+mj-lt"/>
              </a:rPr>
              <a:t>in The National Center for State Courts’ Trends in State Courts, Special Focus on Family Law and Court Communications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26575F-06C5-D94D-83EF-5B86F9E1454B}"/>
              </a:ext>
            </a:extLst>
          </p:cNvPr>
          <p:cNvCxnSpPr/>
          <p:nvPr/>
        </p:nvCxnSpPr>
        <p:spPr>
          <a:xfrm>
            <a:off x="5635907" y="3727048"/>
            <a:ext cx="0" cy="150470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F1491B1-2AF6-BB44-8C44-121E4A0840ED}"/>
              </a:ext>
            </a:extLst>
          </p:cNvPr>
          <p:cNvSpPr txBox="1"/>
          <p:nvPr/>
        </p:nvSpPr>
        <p:spPr>
          <a:xfrm>
            <a:off x="4925996" y="2185234"/>
            <a:ext cx="16368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j-lt"/>
              </a:rPr>
              <a:t>Launched the nation’s first Post-J.D. Certificate in Family Law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B32FB4-4E9A-4341-B75C-B2592DBF2627}"/>
              </a:ext>
            </a:extLst>
          </p:cNvPr>
          <p:cNvSpPr txBox="1"/>
          <p:nvPr/>
        </p:nvSpPr>
        <p:spPr>
          <a:xfrm>
            <a:off x="8186200" y="1908785"/>
            <a:ext cx="20834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Conducted a comprehensive study and evaluation regarding the launch of a Unified Family Court in Douglas County, Nebraska, for the Nebraska Court Improvement Project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CFCA15-F3EF-EB44-B387-83B3407B2A10}"/>
              </a:ext>
            </a:extLst>
          </p:cNvPr>
          <p:cNvCxnSpPr>
            <a:cxnSpLocks/>
          </p:cNvCxnSpPr>
          <p:nvPr/>
        </p:nvCxnSpPr>
        <p:spPr>
          <a:xfrm>
            <a:off x="2026536" y="4340506"/>
            <a:ext cx="0" cy="89125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A8A3C9E-1DF4-7A44-93A8-CAA2E049F54A}"/>
              </a:ext>
            </a:extLst>
          </p:cNvPr>
          <p:cNvCxnSpPr>
            <a:cxnSpLocks/>
          </p:cNvCxnSpPr>
          <p:nvPr/>
        </p:nvCxnSpPr>
        <p:spPr>
          <a:xfrm>
            <a:off x="9227916" y="4301923"/>
            <a:ext cx="0" cy="89125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36089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1B9CCE-C7E4-EE4E-9D77-54E895436AD7}"/>
              </a:ext>
            </a:extLst>
          </p:cNvPr>
          <p:cNvSpPr txBox="1"/>
          <p:nvPr/>
        </p:nvSpPr>
        <p:spPr>
          <a:xfrm>
            <a:off x="1601161" y="5510784"/>
            <a:ext cx="91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CA096-4471-B943-B59A-E5F9F7578E0A}"/>
              </a:ext>
            </a:extLst>
          </p:cNvPr>
          <p:cNvSpPr txBox="1"/>
          <p:nvPr/>
        </p:nvSpPr>
        <p:spPr>
          <a:xfrm>
            <a:off x="5208606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DCA185-F5BC-FC49-8257-ED50DCAFF226}"/>
              </a:ext>
            </a:extLst>
          </p:cNvPr>
          <p:cNvSpPr txBox="1"/>
          <p:nvPr/>
        </p:nvSpPr>
        <p:spPr>
          <a:xfrm>
            <a:off x="8804475" y="551078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94FF9-68DF-1644-81EF-CF15971BE7C8}"/>
              </a:ext>
            </a:extLst>
          </p:cNvPr>
          <p:cNvSpPr txBox="1"/>
          <p:nvPr/>
        </p:nvSpPr>
        <p:spPr>
          <a:xfrm>
            <a:off x="641427" y="1759350"/>
            <a:ext cx="28126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Awarded first 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Anthony “Bubba” Green Star Player Award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in honor of the longtime Truancy Court Program Mentor, to Attorney Mark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Freidenthal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the TCP’s longest-serving TCP Judge</a:t>
            </a:r>
          </a:p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Completed and Distributed </a:t>
            </a:r>
            <a:r>
              <a:rPr lang="en-US" sz="1600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and Recommendations for a Pilot Unified Court Project in Douglas County, Nebraska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AAAB34-6524-FF49-834A-40CBC1C30EFB}"/>
              </a:ext>
            </a:extLst>
          </p:cNvPr>
          <p:cNvSpPr txBox="1"/>
          <p:nvPr/>
        </p:nvSpPr>
        <p:spPr>
          <a:xfrm>
            <a:off x="4427314" y="1979271"/>
            <a:ext cx="247698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Launched the celebration of  the 20</a:t>
            </a:r>
            <a:r>
              <a:rPr lang="en-US" sz="1600" baseline="30000" dirty="0">
                <a:solidFill>
                  <a:schemeClr val="accent1"/>
                </a:solidFill>
              </a:rPr>
              <a:t>th</a:t>
            </a:r>
            <a:r>
              <a:rPr lang="en-US" sz="1600" dirty="0">
                <a:solidFill>
                  <a:schemeClr val="accent1"/>
                </a:solidFill>
              </a:rPr>
              <a:t> Anniversary of the </a:t>
            </a:r>
            <a:r>
              <a:rPr lang="en-US" sz="1600" dirty="0" err="1">
                <a:solidFill>
                  <a:schemeClr val="accent1"/>
                </a:solidFill>
              </a:rPr>
              <a:t>Sayra</a:t>
            </a:r>
            <a:r>
              <a:rPr lang="en-US" sz="1600" dirty="0">
                <a:solidFill>
                  <a:schemeClr val="accent1"/>
                </a:solidFill>
              </a:rPr>
              <a:t> and Neil </a:t>
            </a:r>
            <a:r>
              <a:rPr lang="en-US" sz="1600" dirty="0" err="1">
                <a:solidFill>
                  <a:schemeClr val="accent1"/>
                </a:solidFill>
              </a:rPr>
              <a:t>Meyerhoff</a:t>
            </a:r>
            <a:r>
              <a:rPr lang="en-US" sz="1600" dirty="0">
                <a:solidFill>
                  <a:schemeClr val="accent1"/>
                </a:solidFill>
              </a:rPr>
              <a:t> Center for Families, Children and the Courts and the 15</a:t>
            </a:r>
            <a:r>
              <a:rPr lang="en-US" sz="1600" baseline="30000" dirty="0">
                <a:solidFill>
                  <a:schemeClr val="accent1"/>
                </a:solidFill>
              </a:rPr>
              <a:t>th</a:t>
            </a:r>
            <a:r>
              <a:rPr lang="en-US" sz="1600" dirty="0">
                <a:solidFill>
                  <a:schemeClr val="accent1"/>
                </a:solidFill>
              </a:rPr>
              <a:t> Anniversary of CFCC’s Truancy Court Program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6B1DD3-E60C-D245-8B80-6D631C77FC66}"/>
              </a:ext>
            </a:extLst>
          </p:cNvPr>
          <p:cNvSpPr txBox="1"/>
          <p:nvPr/>
        </p:nvSpPr>
        <p:spPr>
          <a:xfrm>
            <a:off x="8185229" y="2524339"/>
            <a:ext cx="215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To be continued!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6595E8-EEE6-D649-B475-712701253C3D}"/>
              </a:ext>
            </a:extLst>
          </p:cNvPr>
          <p:cNvCxnSpPr>
            <a:cxnSpLocks/>
          </p:cNvCxnSpPr>
          <p:nvPr/>
        </p:nvCxnSpPr>
        <p:spPr>
          <a:xfrm>
            <a:off x="5635907" y="4062714"/>
            <a:ext cx="0" cy="116904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677E92-95B8-284C-9596-ED7939094455}"/>
              </a:ext>
            </a:extLst>
          </p:cNvPr>
          <p:cNvCxnSpPr>
            <a:cxnSpLocks/>
          </p:cNvCxnSpPr>
          <p:nvPr/>
        </p:nvCxnSpPr>
        <p:spPr>
          <a:xfrm>
            <a:off x="9251065" y="2893671"/>
            <a:ext cx="0" cy="23380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BE1A41-78D6-B745-92AE-7287E2DE17AB}"/>
              </a:ext>
            </a:extLst>
          </p:cNvPr>
          <p:cNvCxnSpPr>
            <a:cxnSpLocks/>
          </p:cNvCxnSpPr>
          <p:nvPr/>
        </p:nvCxnSpPr>
        <p:spPr>
          <a:xfrm>
            <a:off x="2047751" y="4806338"/>
            <a:ext cx="10609" cy="4254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99965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UB Blue">
      <a:dk1>
        <a:srgbClr val="000000"/>
      </a:dk1>
      <a:lt1>
        <a:srgbClr val="FFFFFF"/>
      </a:lt1>
      <a:dk2>
        <a:srgbClr val="0076A8"/>
      </a:dk2>
      <a:lt2>
        <a:srgbClr val="EEECE1"/>
      </a:lt2>
      <a:accent1>
        <a:srgbClr val="0076A8"/>
      </a:accent1>
      <a:accent2>
        <a:srgbClr val="F15060"/>
      </a:accent2>
      <a:accent3>
        <a:srgbClr val="A2738C"/>
      </a:accent3>
      <a:accent4>
        <a:srgbClr val="735489"/>
      </a:accent4>
      <a:accent5>
        <a:srgbClr val="40C1BB"/>
      </a:accent5>
      <a:accent6>
        <a:srgbClr val="FCCF61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801</Words>
  <Application>Microsoft Macintosh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Petersen</dc:creator>
  <cp:lastModifiedBy>Nancy Petersen</cp:lastModifiedBy>
  <cp:revision>36</cp:revision>
  <dcterms:created xsi:type="dcterms:W3CDTF">2021-02-05T01:27:14Z</dcterms:created>
  <dcterms:modified xsi:type="dcterms:W3CDTF">2021-02-05T20:13:29Z</dcterms:modified>
</cp:coreProperties>
</file>